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notesMasterIdLst>
    <p:notesMasterId r:id="rId18"/>
  </p:notesMasterIdLst>
  <p:sldIdLst>
    <p:sldId id="256" r:id="rId2"/>
    <p:sldId id="260" r:id="rId3"/>
    <p:sldId id="261" r:id="rId4"/>
    <p:sldId id="262" r:id="rId5"/>
    <p:sldId id="263" r:id="rId6"/>
    <p:sldId id="274" r:id="rId7"/>
    <p:sldId id="275" r:id="rId8"/>
    <p:sldId id="264" r:id="rId9"/>
    <p:sldId id="265" r:id="rId10"/>
    <p:sldId id="266" r:id="rId11"/>
    <p:sldId id="276" r:id="rId12"/>
    <p:sldId id="267" r:id="rId13"/>
    <p:sldId id="268" r:id="rId14"/>
    <p:sldId id="269" r:id="rId15"/>
    <p:sldId id="271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84579-D07E-451A-9A58-EFBF91DADA0D}" type="datetimeFigureOut">
              <a:rPr lang="en-US" smtClean="0"/>
              <a:t>4/16/2016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7C5FC-99E0-40C8-9726-5F41A64E1D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1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6443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1599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6959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2016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 smtClean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5763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620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60184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2016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 smtClean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8606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991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2570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2016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 smtClean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6004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5890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B2ED8-C573-45EF-BF68-CEC19505703A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4/16/2016 10:05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263312-38AA-4E1E-B2B5-0F8F122B24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2016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146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598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258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23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263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65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08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15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37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207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97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904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6848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52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970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0352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856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1223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mo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1186356"/>
            <a:ext cx="8964248" cy="1158793"/>
          </a:xfrm>
          <a:noFill/>
        </p:spPr>
        <p:txBody>
          <a:bodyPr wrap="square"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6195">
                      <a:schemeClr val="tx1"/>
                    </a:gs>
                    <a:gs pos="24779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 smtClean="0"/>
              <a:t>Demo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69240" y="3877277"/>
            <a:ext cx="8964247" cy="724246"/>
          </a:xfrm>
          <a:noFill/>
        </p:spPr>
        <p:txBody>
          <a:bodyPr wrap="square"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137" spc="0" baseline="0">
                <a:gradFill>
                  <a:gsLst>
                    <a:gs pos="6195">
                      <a:schemeClr val="tx1"/>
                    </a:gs>
                    <a:gs pos="24779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 smtClean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6044260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1149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bc3.tech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c3.tech/xplat-cd-tccc20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ka.ms/MobileDev1" TargetMode="External"/><Relationship Id="rId5" Type="http://schemas.openxmlformats.org/officeDocument/2006/relationships/hyperlink" Target="http://hockeyapp.net/" TargetMode="External"/><Relationship Id="rId4" Type="http://schemas.openxmlformats.org/officeDocument/2006/relationships/hyperlink" Target="http://visualstudi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" y="0"/>
            <a:ext cx="11797989" cy="5581411"/>
          </a:xfrm>
        </p:spPr>
        <p:txBody>
          <a:bodyPr/>
          <a:lstStyle/>
          <a:p>
            <a:r>
              <a:rPr lang="en-US" dirty="0" smtClean="0"/>
              <a:t>Continuous Deployment</a:t>
            </a:r>
            <a:br>
              <a:rPr lang="en-US" dirty="0" smtClean="0"/>
            </a:br>
            <a:r>
              <a:rPr lang="en-US" dirty="0" smtClean="0"/>
              <a:t>in mobile applications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355485"/>
            <a:ext cx="11478323" cy="150006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Brandon </a:t>
            </a:r>
            <a:r>
              <a:rPr lang="en-US" dirty="0" smtClean="0"/>
              <a:t>H</a:t>
            </a:r>
            <a:endParaRPr lang="en-US" dirty="0"/>
          </a:p>
          <a:p>
            <a:r>
              <a:rPr lang="en-US" dirty="0" smtClean="0"/>
              <a:t>@bc3tech – </a:t>
            </a:r>
            <a:r>
              <a:rPr lang="en-US" dirty="0" smtClean="0">
                <a:hlinkClick r:id="rId2"/>
              </a:rPr>
              <a:t>http://bc3.tech</a:t>
            </a:r>
            <a:endParaRPr lang="en-US" dirty="0" smtClean="0"/>
          </a:p>
          <a:p>
            <a:r>
              <a:rPr lang="en-US" dirty="0" smtClean="0"/>
              <a:t>Principle Mobile Architect – </a:t>
            </a:r>
            <a:r>
              <a:rPr lang="en-US" smtClean="0"/>
              <a:t>Microsoft </a:t>
            </a:r>
            <a:r>
              <a:rPr lang="en-US" smtClean="0"/>
              <a:t>Platforms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9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94537" y="1704748"/>
            <a:ext cx="5752059" cy="4338825"/>
          </a:xfrm>
        </p:spPr>
        <p:txBody>
          <a:bodyPr/>
          <a:lstStyle/>
          <a:p>
            <a:r>
              <a:rPr lang="en-US" sz="3137" dirty="0"/>
              <a:t>Streamlining the development of your mobile app(s)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Frequently releasing value to users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Constantly maintaining quality</a:t>
            </a:r>
            <a:endParaRPr lang="en-US" sz="1961" i="1" dirty="0"/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Monitoring app health and engagement in real-time</a:t>
            </a:r>
          </a:p>
          <a:p>
            <a:pPr marL="336145" lvl="1"/>
            <a:endParaRPr lang="en-US" sz="1961" i="1" dirty="0"/>
          </a:p>
          <a:p>
            <a:r>
              <a:rPr lang="en-US" sz="3137" dirty="0"/>
              <a:t>Automating the process to be </a:t>
            </a:r>
            <a:r>
              <a:rPr lang="en-US" sz="3137" dirty="0">
                <a:solidFill>
                  <a:schemeClr val="tx1"/>
                </a:solidFill>
              </a:rPr>
              <a:t>repeatable</a:t>
            </a:r>
            <a:r>
              <a:rPr lang="en-US" sz="3137" dirty="0"/>
              <a:t> &amp; </a:t>
            </a:r>
            <a:r>
              <a:rPr lang="en-US" sz="3137" dirty="0">
                <a:solidFill>
                  <a:schemeClr val="tx1"/>
                </a:solidFill>
              </a:rPr>
              <a:t>sustainable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Continuous Integration </a:t>
            </a:r>
            <a:r>
              <a:rPr lang="en-US" sz="1961" i="1" dirty="0">
                <a:solidFill>
                  <a:schemeClr val="tx1"/>
                </a:solidFill>
              </a:rPr>
              <a:t>(CI)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Continuous Delivery</a:t>
            </a:r>
            <a:r>
              <a:rPr lang="en-US" sz="1961" i="1" dirty="0">
                <a:solidFill>
                  <a:schemeClr val="tx1"/>
                </a:solidFill>
              </a:rPr>
              <a:t> (CD)</a:t>
            </a:r>
          </a:p>
          <a:p>
            <a:r>
              <a:rPr lang="en-US" sz="1961" strike="sngStrike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Continuous Monitoring</a:t>
            </a:r>
            <a:r>
              <a:rPr lang="en-US" sz="1961" i="1" strike="sngStrike" dirty="0">
                <a:solidFill>
                  <a:schemeClr val="tx1"/>
                </a:solidFill>
              </a:rPr>
              <a:t> (CM)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17" y="289957"/>
            <a:ext cx="11655840" cy="899537"/>
          </a:xfrm>
        </p:spPr>
        <p:txBody>
          <a:bodyPr/>
          <a:lstStyle/>
          <a:p>
            <a:r>
              <a:rPr lang="en-US" dirty="0" smtClean="0"/>
              <a:t>What do we mean by “Mobile DevOps”?</a:t>
            </a: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156" y="1860256"/>
            <a:ext cx="5622903" cy="4217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74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Continuous Integration (CI)</a:t>
            </a:r>
            <a:br>
              <a:rPr lang="en-US" dirty="0" smtClean="0"/>
            </a:b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8624" y="1437274"/>
            <a:ext cx="5538568" cy="3261662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defTabSz="914367">
              <a:spcAft>
                <a:spcPts val="588"/>
              </a:spcAft>
              <a:defRPr/>
            </a:pPr>
            <a:r>
              <a:rPr lang="en-US" sz="3137" dirty="0">
                <a:solidFill>
                  <a:srgbClr val="FFFFFF"/>
                </a:solidFill>
                <a:latin typeface="Segoe UI Light"/>
              </a:rPr>
              <a:t>How can you </a:t>
            </a:r>
            <a:r>
              <a:rPr lang="en-US" sz="3137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iterate quickly</a:t>
            </a:r>
            <a:r>
              <a:rPr lang="en-US" sz="3137" dirty="0">
                <a:solidFill>
                  <a:srgbClr val="FFFFFF"/>
                </a:solidFill>
                <a:latin typeface="Segoe UI Light"/>
              </a:rPr>
              <a:t>, while still </a:t>
            </a:r>
            <a:r>
              <a:rPr lang="en-US" sz="3137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maintaining quality</a:t>
            </a:r>
            <a:r>
              <a:rPr lang="en-US" sz="3137" dirty="0">
                <a:solidFill>
                  <a:srgbClr val="FFFFFF"/>
                </a:solidFill>
                <a:latin typeface="Segoe UI Light"/>
              </a:rPr>
              <a:t>?</a:t>
            </a: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353" u="sng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Recommendations:</a:t>
            </a:r>
          </a:p>
          <a:p>
            <a:pPr marL="448193" indent="-448193" defTabSz="914367">
              <a:lnSpc>
                <a:spcPct val="90000"/>
              </a:lnSpc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Setup an automated build server</a:t>
            </a: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       that runs on every check-in</a:t>
            </a:r>
          </a:p>
        </p:txBody>
      </p:sp>
      <p:sp>
        <p:nvSpPr>
          <p:cNvPr id="9" name="Rectangle 8"/>
          <p:cNvSpPr/>
          <p:nvPr/>
        </p:nvSpPr>
        <p:spPr>
          <a:xfrm>
            <a:off x="300365" y="4578741"/>
            <a:ext cx="5347423" cy="1614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8193" indent="-448193" defTabSz="914367">
              <a:spcAft>
                <a:spcPts val="588"/>
              </a:spcAft>
              <a:buFont typeface="+mj-lt"/>
              <a:buAutoNum type="arabicPeriod" startAt="2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Author automated tests and run them as part of your build</a:t>
            </a:r>
          </a:p>
          <a:p>
            <a:pPr marL="448193" indent="-448193" defTabSz="914367">
              <a:spcAft>
                <a:spcPts val="588"/>
              </a:spcAft>
              <a:buFont typeface="+mj-lt"/>
              <a:buAutoNum type="arabicPeriod" startAt="2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Use a test cloud to achieve high device coverage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702" y="1602289"/>
            <a:ext cx="5622903" cy="4217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Oval 2"/>
          <p:cNvSpPr/>
          <p:nvPr/>
        </p:nvSpPr>
        <p:spPr bwMode="auto">
          <a:xfrm>
            <a:off x="8561168" y="1860256"/>
            <a:ext cx="821723" cy="821723"/>
          </a:xfrm>
          <a:prstGeom prst="ellipse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9756401" y="1860256"/>
            <a:ext cx="821723" cy="821723"/>
          </a:xfrm>
          <a:prstGeom prst="ellipse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3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Visual Studio Team Services (VSTS) / TFS</a:t>
            </a: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43941" y="1595977"/>
            <a:ext cx="5752059" cy="4996588"/>
          </a:xfrm>
        </p:spPr>
        <p:txBody>
          <a:bodyPr/>
          <a:lstStyle/>
          <a:p>
            <a:r>
              <a:rPr lang="en-US" sz="3137" dirty="0"/>
              <a:t>Version Control</a:t>
            </a:r>
          </a:p>
          <a:p>
            <a:r>
              <a:rPr lang="en-US" sz="1961" dirty="0" err="1">
                <a:solidFill>
                  <a:schemeClr val="bg2">
                    <a:lumMod val="40000"/>
                    <a:lumOff val="60000"/>
                  </a:schemeClr>
                </a:solidFill>
              </a:rPr>
              <a:t>Git</a:t>
            </a:r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and Team Foundation Version Control (TFVC)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Unlimited private repos</a:t>
            </a:r>
          </a:p>
          <a:p>
            <a:endParaRPr lang="en-US" sz="1961" i="1" dirty="0"/>
          </a:p>
          <a:p>
            <a:r>
              <a:rPr lang="en-US" sz="3137" dirty="0"/>
              <a:t>Agile Planning</a:t>
            </a:r>
            <a:endParaRPr lang="en-US" sz="3137" dirty="0">
              <a:solidFill>
                <a:schemeClr val="tx1"/>
              </a:solidFill>
            </a:endParaRP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Work item tracking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Kanban, backlogs, task boards</a:t>
            </a:r>
          </a:p>
          <a:p>
            <a:endParaRPr lang="en-US" sz="196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r>
              <a:rPr lang="en-US" sz="3137" dirty="0"/>
              <a:t>Continuous Integration</a:t>
            </a:r>
            <a:endParaRPr lang="en-US" sz="3137" dirty="0">
              <a:solidFill>
                <a:schemeClr val="tx1"/>
              </a:solidFill>
            </a:endParaRP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Cloud-hosted build agents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Build support for all mobile platforms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Integration with test clouds</a:t>
            </a:r>
          </a:p>
          <a:p>
            <a:endParaRPr lang="en-US" sz="1961" i="1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106" y="4370528"/>
            <a:ext cx="5378549" cy="2046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106" y="1785555"/>
            <a:ext cx="5378549" cy="230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69240" y="3877213"/>
            <a:ext cx="11283423" cy="1164421"/>
          </a:xfrm>
        </p:spPr>
        <p:txBody>
          <a:bodyPr/>
          <a:lstStyle/>
          <a:p>
            <a:r>
              <a:rPr lang="en-US" dirty="0" smtClean="0"/>
              <a:t>Step #1: Setting up Xamarin CI w/VSTS and blank </a:t>
            </a:r>
            <a:r>
              <a:rPr lang="en-US" dirty="0" err="1" smtClean="0"/>
              <a:t>X.Forms</a:t>
            </a:r>
            <a:r>
              <a:rPr lang="en-US" dirty="0" smtClean="0"/>
              <a:t> 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40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3048" y="-471000"/>
            <a:ext cx="15238095" cy="7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2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590" y="0"/>
            <a:ext cx="6698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5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Continuous Delivery (CD) - Beta</a:t>
            </a:r>
            <a:br>
              <a:rPr lang="en-US" dirty="0" smtClean="0"/>
            </a:b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8623" y="1579482"/>
            <a:ext cx="5966533" cy="4649569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defTabSz="914367">
              <a:spcAft>
                <a:spcPts val="588"/>
              </a:spcAft>
              <a:defRPr/>
            </a:pPr>
            <a:r>
              <a:rPr lang="en-US" sz="3137" dirty="0">
                <a:solidFill>
                  <a:srgbClr val="FFFFFF"/>
                </a:solidFill>
                <a:latin typeface="Segoe UI Light"/>
              </a:rPr>
              <a:t>How can you get </a:t>
            </a:r>
            <a:r>
              <a:rPr lang="en-US" sz="3137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early</a:t>
            </a:r>
            <a:r>
              <a:rPr lang="en-US" sz="3137" dirty="0">
                <a:solidFill>
                  <a:srgbClr val="FFFFFF"/>
                </a:solidFill>
                <a:latin typeface="Segoe UI Light"/>
              </a:rPr>
              <a:t> </a:t>
            </a:r>
            <a:r>
              <a:rPr lang="en-US" sz="3137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feedback</a:t>
            </a:r>
            <a:r>
              <a:rPr lang="en-US" sz="3137" dirty="0">
                <a:solidFill>
                  <a:srgbClr val="FFFFFF"/>
                </a:solidFill>
                <a:latin typeface="Segoe UI Light"/>
              </a:rPr>
              <a:t> from your </a:t>
            </a:r>
            <a:r>
              <a:rPr lang="en-US" sz="3137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testers </a:t>
            </a:r>
            <a:r>
              <a:rPr lang="en-US" sz="3137" dirty="0">
                <a:solidFill>
                  <a:srgbClr val="FFFFFF"/>
                </a:solidFill>
                <a:latin typeface="Segoe UI Light"/>
              </a:rPr>
              <a:t>on every build?</a:t>
            </a: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353" u="sng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Recommendations:</a:t>
            </a:r>
          </a:p>
          <a:p>
            <a:pPr marL="448193" indent="-448193" defTabSz="914367">
              <a:lnSpc>
                <a:spcPct val="90000"/>
              </a:lnSpc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Conduct a continuous beta program to collect feedback</a:t>
            </a:r>
          </a:p>
          <a:p>
            <a:pPr marL="448193" indent="-448193" defTabSz="914367">
              <a:lnSpc>
                <a:spcPct val="90000"/>
              </a:lnSpc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Automate the deployment of new builds from your CI server</a:t>
            </a:r>
          </a:p>
          <a:p>
            <a:pPr marL="448193" indent="-448193" defTabSz="914367">
              <a:lnSpc>
                <a:spcPct val="90000"/>
              </a:lnSpc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Monitor crash reports to catch issues early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58" y="1785554"/>
            <a:ext cx="5622903" cy="4217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Oval 5"/>
          <p:cNvSpPr/>
          <p:nvPr/>
        </p:nvSpPr>
        <p:spPr bwMode="auto">
          <a:xfrm>
            <a:off x="9905805" y="4848339"/>
            <a:ext cx="821723" cy="821723"/>
          </a:xfrm>
          <a:prstGeom prst="ellipse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8720696" y="4840557"/>
            <a:ext cx="821723" cy="821723"/>
          </a:xfrm>
          <a:prstGeom prst="ellipse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7505215" y="4857157"/>
            <a:ext cx="821723" cy="821723"/>
          </a:xfrm>
          <a:prstGeom prst="ellipse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79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HockeyApp</a:t>
            </a: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239" y="1636081"/>
            <a:ext cx="5752059" cy="4332790"/>
          </a:xfrm>
        </p:spPr>
        <p:txBody>
          <a:bodyPr/>
          <a:lstStyle/>
          <a:p>
            <a:r>
              <a:rPr lang="en-US" sz="3137" dirty="0"/>
              <a:t>Distribution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In-house app store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Notify testers of updates</a:t>
            </a:r>
          </a:p>
          <a:p>
            <a:endParaRPr lang="en-US" sz="1961" i="1" dirty="0"/>
          </a:p>
          <a:p>
            <a:r>
              <a:rPr lang="en-US" sz="3137" dirty="0"/>
              <a:t>Crash Reporting</a:t>
            </a:r>
            <a:endParaRPr lang="en-US" sz="3137" dirty="0">
              <a:solidFill>
                <a:schemeClr val="tx1"/>
              </a:solidFill>
            </a:endParaRP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Real-time collection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“</a:t>
            </a:r>
            <a:r>
              <a:rPr lang="en-US" sz="1961" dirty="0" err="1">
                <a:solidFill>
                  <a:schemeClr val="bg2">
                    <a:lumMod val="40000"/>
                    <a:lumOff val="60000"/>
                  </a:schemeClr>
                </a:solidFill>
              </a:rPr>
              <a:t>Symbolicated</a:t>
            </a:r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” stacks</a:t>
            </a:r>
          </a:p>
          <a:p>
            <a:endParaRPr lang="en-US" sz="196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r>
              <a:rPr lang="en-US" sz="3137" dirty="0"/>
              <a:t>Feedback</a:t>
            </a:r>
            <a:endParaRPr lang="en-US" sz="3137" dirty="0">
              <a:solidFill>
                <a:schemeClr val="tx1"/>
              </a:solidFill>
            </a:endParaRP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Gather in-app feedback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Respond directly to testers</a:t>
            </a:r>
            <a:endParaRPr lang="en-US" sz="196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662" y="1457715"/>
            <a:ext cx="7918419" cy="435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15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69240" y="3877213"/>
            <a:ext cx="10159480" cy="729943"/>
          </a:xfrm>
        </p:spPr>
        <p:txBody>
          <a:bodyPr/>
          <a:lstStyle/>
          <a:p>
            <a:r>
              <a:rPr lang="en-US" dirty="0" smtClean="0"/>
              <a:t>Step #2: Distributing builds to beta testers w/</a:t>
            </a:r>
            <a:r>
              <a:rPr lang="en-US" dirty="0" err="1" smtClean="0"/>
              <a:t>HockeyApp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16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572" y="487"/>
            <a:ext cx="9486646" cy="685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06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Continuous Delivery (CD) - Production</a:t>
            </a:r>
            <a:br>
              <a:rPr lang="en-US" dirty="0" smtClean="0"/>
            </a:b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8623" y="1551300"/>
            <a:ext cx="5912079" cy="5032795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745" dirty="0">
                <a:solidFill>
                  <a:srgbClr val="FFFFFF"/>
                </a:solidFill>
                <a:latin typeface="Segoe UI Light"/>
              </a:rPr>
              <a:t>How can you automate your </a:t>
            </a:r>
            <a:r>
              <a:rPr lang="en-US" sz="2745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production deployments </a:t>
            </a:r>
            <a:r>
              <a:rPr lang="en-US" sz="2745" dirty="0">
                <a:solidFill>
                  <a:srgbClr val="FFFFFF"/>
                </a:solidFill>
                <a:latin typeface="Segoe UI Light"/>
              </a:rPr>
              <a:t>once</a:t>
            </a:r>
            <a:r>
              <a:rPr lang="en-US" sz="2745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 </a:t>
            </a:r>
            <a:r>
              <a:rPr lang="en-US" sz="2745" dirty="0">
                <a:solidFill>
                  <a:srgbClr val="FFFFFF"/>
                </a:solidFill>
                <a:latin typeface="Segoe UI Light"/>
              </a:rPr>
              <a:t>a release is signed-off?</a:t>
            </a: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353" u="sng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Recommendations:</a:t>
            </a:r>
          </a:p>
          <a:p>
            <a:pPr marL="448193" indent="-448193" defTabSz="914367"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Setup a multi-environment release process (e.g. beta and production)</a:t>
            </a:r>
          </a:p>
          <a:p>
            <a:pPr marL="448193" indent="-448193" defTabSz="914367"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Assign the necessary stakeholders to sign-off on beta/staging builds</a:t>
            </a:r>
          </a:p>
          <a:p>
            <a:pPr marL="448193" indent="-448193" defTabSz="914367">
              <a:spcAft>
                <a:spcPts val="588"/>
              </a:spcAft>
              <a:buFont typeface="+mj-lt"/>
              <a:buAutoNum type="arabicPeriod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Automate as much of this workflow as possible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156" y="1751693"/>
            <a:ext cx="5622903" cy="4217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Oval 5"/>
          <p:cNvSpPr/>
          <p:nvPr/>
        </p:nvSpPr>
        <p:spPr bwMode="auto">
          <a:xfrm>
            <a:off x="9831103" y="4848339"/>
            <a:ext cx="821723" cy="821723"/>
          </a:xfrm>
          <a:prstGeom prst="ellipse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14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Release Management (VSTS)</a:t>
            </a: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43941" y="1636150"/>
            <a:ext cx="5752059" cy="4996588"/>
          </a:xfrm>
        </p:spPr>
        <p:txBody>
          <a:bodyPr/>
          <a:lstStyle/>
          <a:p>
            <a:r>
              <a:rPr lang="en-US" sz="3137" dirty="0"/>
              <a:t>Continuous Delivery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Define per-environment release pipeline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Trigger manually or via successful builds</a:t>
            </a:r>
          </a:p>
          <a:p>
            <a:endParaRPr lang="en-US" sz="1961" i="1" dirty="0"/>
          </a:p>
          <a:p>
            <a:r>
              <a:rPr lang="en-US" sz="3137" dirty="0"/>
              <a:t>Approval Policies</a:t>
            </a:r>
            <a:endParaRPr lang="en-US" sz="3137" dirty="0">
              <a:solidFill>
                <a:schemeClr val="tx1"/>
              </a:solidFill>
            </a:endParaRP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Configure per-environment sign-offs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Manual validation requirements</a:t>
            </a:r>
          </a:p>
          <a:p>
            <a:endParaRPr lang="en-US" sz="1961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r>
              <a:rPr lang="en-US" sz="3137" dirty="0"/>
              <a:t>Release Visibility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View per-environment release status</a:t>
            </a:r>
          </a:p>
          <a:p>
            <a:r>
              <a:rPr lang="en-US" sz="196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Track release back to commits</a:t>
            </a:r>
          </a:p>
          <a:p>
            <a:endParaRPr lang="en-US" sz="1961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endParaRPr lang="en-US" sz="196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3743" y="1710853"/>
            <a:ext cx="5409614" cy="34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69240" y="3877214"/>
            <a:ext cx="11205309" cy="724143"/>
          </a:xfrm>
        </p:spPr>
        <p:txBody>
          <a:bodyPr/>
          <a:lstStyle/>
          <a:p>
            <a:r>
              <a:rPr lang="en-US" dirty="0" smtClean="0"/>
              <a:t>Step #3: Release Management w/VSTS and </a:t>
            </a:r>
            <a:r>
              <a:rPr lang="en-US" dirty="0" err="1" smtClean="0"/>
              <a:t>HockeyApp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9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Continuous Monitoring</a:t>
            </a: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8623" y="1551300"/>
            <a:ext cx="5986781" cy="5404006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745" dirty="0">
                <a:solidFill>
                  <a:srgbClr val="FFFFFF"/>
                </a:solidFill>
                <a:latin typeface="Segoe UI Light"/>
              </a:rPr>
              <a:t>How can you better </a:t>
            </a:r>
            <a:r>
              <a:rPr lang="en-US" sz="2745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understand your users</a:t>
            </a:r>
            <a:r>
              <a:rPr lang="en-US" sz="2745" dirty="0">
                <a:solidFill>
                  <a:srgbClr val="FFFFFF"/>
                </a:solidFill>
                <a:latin typeface="Segoe UI Light"/>
              </a:rPr>
              <a:t> and how they </a:t>
            </a:r>
            <a:r>
              <a:rPr lang="en-US" sz="2745" dirty="0">
                <a:solidFill>
                  <a:srgbClr val="0078D7">
                    <a:lumMod val="40000"/>
                    <a:lumOff val="60000"/>
                  </a:srgbClr>
                </a:solidFill>
                <a:latin typeface="Segoe UI Light"/>
              </a:rPr>
              <a:t>engage</a:t>
            </a:r>
            <a:r>
              <a:rPr lang="en-US" sz="2745" dirty="0">
                <a:solidFill>
                  <a:srgbClr val="FFFFFF"/>
                </a:solidFill>
                <a:latin typeface="Segoe UI Light"/>
              </a:rPr>
              <a:t> with your app?</a:t>
            </a: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2353" u="sng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Recommendations:</a:t>
            </a:r>
          </a:p>
          <a:p>
            <a:pPr marL="336145" indent="-336145" defTabSz="914367">
              <a:spcAft>
                <a:spcPts val="588"/>
              </a:spcAft>
              <a:buFont typeface="Arial" panose="020B0604020202020204" pitchFamily="34" charset="0"/>
              <a:buChar char="•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Track DAU/MAU to understand user acquisition and retention</a:t>
            </a:r>
          </a:p>
          <a:p>
            <a:pPr marL="336145" indent="-336145" defTabSz="914367">
              <a:spcAft>
                <a:spcPts val="588"/>
              </a:spcAft>
              <a:buFont typeface="Arial" panose="020B0604020202020204" pitchFamily="34" charset="0"/>
              <a:buChar char="•"/>
              <a:defRPr/>
            </a:pPr>
            <a:r>
              <a:rPr lang="en-US" sz="2353" dirty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Instrument your app with custom events to better understand user engagement of specific </a:t>
            </a:r>
            <a:r>
              <a:rPr lang="en-US" sz="2353" dirty="0" smtClean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features</a:t>
            </a:r>
          </a:p>
          <a:p>
            <a:pPr marL="336145" indent="-336145" defTabSz="914367">
              <a:spcAft>
                <a:spcPts val="588"/>
              </a:spcAft>
              <a:buFont typeface="Arial" panose="020B0604020202020204" pitchFamily="34" charset="0"/>
              <a:buChar char="•"/>
              <a:defRPr/>
            </a:pPr>
            <a:r>
              <a:rPr lang="en-US" sz="2353" dirty="0" smtClean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HockeyApp = cross-platform and growing in this space (App Insights, </a:t>
            </a:r>
            <a:r>
              <a:rPr lang="en-US" sz="2353" dirty="0" err="1" smtClean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Xam</a:t>
            </a:r>
            <a:r>
              <a:rPr lang="en-US" sz="2353" smtClean="0"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latin typeface="Segoe UI Light"/>
              </a:rPr>
              <a:t> Insights)</a:t>
            </a:r>
            <a:endParaRPr lang="en-US" sz="2353" dirty="0">
              <a:gradFill>
                <a:gsLst>
                  <a:gs pos="2917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 Ligh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156" y="1785554"/>
            <a:ext cx="5622903" cy="4217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387726" y="3279596"/>
            <a:ext cx="828805" cy="137587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defTabSz="914367">
              <a:lnSpc>
                <a:spcPct val="90000"/>
              </a:lnSpc>
              <a:spcAft>
                <a:spcPts val="588"/>
              </a:spcAft>
              <a:defRPr/>
            </a:pPr>
            <a:r>
              <a:rPr lang="en-US" sz="7842" dirty="0">
                <a:solidFill>
                  <a:srgbClr val="FF0000"/>
                </a:solidFill>
                <a:latin typeface="Segoe UI"/>
              </a:rPr>
              <a:t>?</a:t>
            </a:r>
            <a:endParaRPr lang="en-US" sz="3921" dirty="0">
              <a:solidFill>
                <a:srgbClr val="FF0000"/>
              </a:solidFill>
              <a:latin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157161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239" y="1486747"/>
            <a:ext cx="11653523" cy="5371253"/>
          </a:xfrm>
        </p:spPr>
        <p:txBody>
          <a:bodyPr anchor="t"/>
          <a:lstStyle/>
          <a:p>
            <a:pPr defTabSz="896386">
              <a:spcAft>
                <a:spcPts val="980"/>
              </a:spcAft>
              <a:defRPr/>
            </a:pPr>
            <a:r>
              <a:rPr lang="en-US" sz="3137" dirty="0"/>
              <a:t>Check out the following resources for more info:</a:t>
            </a:r>
          </a:p>
          <a:p>
            <a:pPr lvl="1" defTabSz="896386"/>
            <a:r>
              <a:rPr lang="en-US" sz="1961" dirty="0" smtClean="0"/>
              <a:t>3-part blog </a:t>
            </a:r>
            <a:r>
              <a:rPr lang="en-US" sz="1961" dirty="0"/>
              <a:t>series: </a:t>
            </a:r>
            <a:r>
              <a:rPr lang="en-US" sz="1961" dirty="0">
                <a:hlinkClick r:id="rId3"/>
              </a:rPr>
              <a:t>http://</a:t>
            </a:r>
            <a:r>
              <a:rPr lang="en-US" sz="1961" dirty="0" smtClean="0">
                <a:hlinkClick r:id="rId3"/>
              </a:rPr>
              <a:t>bc3.tech/xplat-cd-tccc20</a:t>
            </a:r>
            <a:endParaRPr lang="en-US" sz="1961" dirty="0" smtClean="0"/>
          </a:p>
          <a:p>
            <a:pPr lvl="1" defTabSz="896386"/>
            <a:r>
              <a:rPr lang="en-US" sz="1961" dirty="0" smtClean="0"/>
              <a:t>VSTS </a:t>
            </a:r>
            <a:r>
              <a:rPr lang="en-US" sz="1961" dirty="0"/>
              <a:t>– </a:t>
            </a:r>
            <a:r>
              <a:rPr lang="en-US" sz="1961" dirty="0">
                <a:hlinkClick r:id="rId4"/>
              </a:rPr>
              <a:t>http://visualstudio.com</a:t>
            </a:r>
            <a:r>
              <a:rPr lang="en-US" sz="1961" dirty="0"/>
              <a:t> </a:t>
            </a:r>
          </a:p>
          <a:p>
            <a:pPr lvl="1" defTabSz="896386"/>
            <a:r>
              <a:rPr lang="en-US" sz="1961" dirty="0" smtClean="0"/>
              <a:t>HockeyApp </a:t>
            </a:r>
            <a:r>
              <a:rPr lang="en-US" sz="1961" dirty="0"/>
              <a:t>– </a:t>
            </a:r>
            <a:r>
              <a:rPr lang="en-US" sz="1961" dirty="0">
                <a:hlinkClick r:id="rId5"/>
              </a:rPr>
              <a:t>http://hockeyapp.net</a:t>
            </a:r>
            <a:endParaRPr lang="en-US" sz="1961" dirty="0"/>
          </a:p>
          <a:p>
            <a:pPr defTabSz="896386">
              <a:defRPr/>
            </a:pPr>
            <a:endParaRPr lang="en-US" sz="3137" dirty="0"/>
          </a:p>
          <a:p>
            <a:pPr defTabSz="896386">
              <a:defRPr/>
            </a:pPr>
            <a:r>
              <a:rPr lang="en-US" sz="3137" dirty="0"/>
              <a:t>Go through </a:t>
            </a:r>
            <a:r>
              <a:rPr lang="en-US" sz="3137" dirty="0" smtClean="0"/>
              <a:t>Microsoft’s the </a:t>
            </a:r>
            <a:r>
              <a:rPr lang="en-US" sz="3137" dirty="0"/>
              <a:t>Mobile DevOps </a:t>
            </a:r>
            <a:r>
              <a:rPr lang="en-US" sz="3137" dirty="0" smtClean="0"/>
              <a:t>“code lab”: </a:t>
            </a:r>
            <a:r>
              <a:rPr lang="en-US" sz="3137" dirty="0">
                <a:hlinkClick r:id="rId6"/>
              </a:rPr>
              <a:t>http://</a:t>
            </a:r>
            <a:r>
              <a:rPr lang="en-US" sz="3137" dirty="0" smtClean="0">
                <a:hlinkClick r:id="rId6"/>
              </a:rPr>
              <a:t>aka.ms/MobileDev1</a:t>
            </a:r>
            <a:endParaRPr lang="en-US" sz="3137" dirty="0" smtClean="0"/>
          </a:p>
          <a:p>
            <a:pPr defTabSz="896386">
              <a:defRPr/>
            </a:pPr>
            <a:endParaRPr lang="en-US" sz="3137" dirty="0"/>
          </a:p>
          <a:p>
            <a:pPr algn="r" defTabSz="896386">
              <a:defRPr/>
            </a:pPr>
            <a:r>
              <a:rPr lang="en-US" sz="3137" dirty="0" smtClean="0"/>
              <a:t>Twitter: @bc3tech</a:t>
            </a:r>
          </a:p>
          <a:p>
            <a:pPr algn="r" defTabSz="896386">
              <a:defRPr/>
            </a:pPr>
            <a:r>
              <a:rPr lang="en-US" sz="3137" dirty="0" smtClean="0"/>
              <a:t>Blog: http://bc3.tech</a:t>
            </a:r>
            <a:endParaRPr lang="en-US" sz="3137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241" y="216812"/>
            <a:ext cx="11655840" cy="899537"/>
          </a:xfrm>
        </p:spPr>
        <p:txBody>
          <a:bodyPr/>
          <a:lstStyle/>
          <a:p>
            <a:r>
              <a:rPr lang="en-US" dirty="0" smtClean="0"/>
              <a:t>Additional Resources</a:t>
            </a:r>
            <a:endParaRPr lang="en-US" sz="3921" dirty="0">
              <a:gradFill>
                <a:gsLst>
                  <a:gs pos="10101">
                    <a:schemeClr val="tx1"/>
                  </a:gs>
                  <a:gs pos="54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1913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445</TotalTime>
  <Words>839</Words>
  <Application>Microsoft Office PowerPoint</Application>
  <PresentationFormat>Widescreen</PresentationFormat>
  <Paragraphs>140</Paragraphs>
  <Slides>16</Slides>
  <Notes>12</Notes>
  <HiddenSlides>3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Segoe UI</vt:lpstr>
      <vt:lpstr>Segoe UI Light</vt:lpstr>
      <vt:lpstr>Depth</vt:lpstr>
      <vt:lpstr>Continuous Deployment in mobile applications</vt:lpstr>
      <vt:lpstr>What do we mean by “Mobile DevOps”?</vt:lpstr>
      <vt:lpstr>Continuous Integration (CI) </vt:lpstr>
      <vt:lpstr>Visual Studio Team Services (VSTS) / TFS</vt:lpstr>
      <vt:lpstr>Demo</vt:lpstr>
      <vt:lpstr>PowerPoint Presentation</vt:lpstr>
      <vt:lpstr>PowerPoint Presentation</vt:lpstr>
      <vt:lpstr>Continuous Delivery (CD) - Beta </vt:lpstr>
      <vt:lpstr>HockeyApp</vt:lpstr>
      <vt:lpstr>Demo</vt:lpstr>
      <vt:lpstr>PowerPoint Presentation</vt:lpstr>
      <vt:lpstr>Continuous Delivery (CD) - Production </vt:lpstr>
      <vt:lpstr>Release Management (VSTS)</vt:lpstr>
      <vt:lpstr>Demo</vt:lpstr>
      <vt:lpstr>Continuous Monitoring</vt:lpstr>
      <vt:lpstr>Additional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Cross-platform continuous mobile deployment</dc:title>
  <dc:creator>Brandon H</dc:creator>
  <cp:lastModifiedBy>Brandon H</cp:lastModifiedBy>
  <cp:revision>12</cp:revision>
  <dcterms:created xsi:type="dcterms:W3CDTF">2016-04-15T01:51:28Z</dcterms:created>
  <dcterms:modified xsi:type="dcterms:W3CDTF">2016-04-16T15:05:38Z</dcterms:modified>
</cp:coreProperties>
</file>